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92" r:id="rId2"/>
    <p:sldId id="308" r:id="rId3"/>
    <p:sldId id="306" r:id="rId4"/>
    <p:sldId id="309" r:id="rId5"/>
    <p:sldId id="310" r:id="rId6"/>
    <p:sldId id="311" r:id="rId7"/>
    <p:sldId id="31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72477" autoAdjust="0"/>
  </p:normalViewPr>
  <p:slideViewPr>
    <p:cSldViewPr snapToGrid="0">
      <p:cViewPr varScale="1">
        <p:scale>
          <a:sx n="54" d="100"/>
          <a:sy n="54" d="100"/>
        </p:scale>
        <p:origin x="9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60ACA-EF66-46A6-9A36-BB9360CD9E65}" type="datetimeFigureOut">
              <a:rPr lang="en-GB" smtClean="0"/>
              <a:t>01/12/2025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CE8FD-6DEC-42AD-AC6D-BADF9D740389}" type="slidenum">
              <a:rPr lang="en-GB" smtClean="0"/>
              <a:t>‹#›</a:t>
            </a:fld>
            <a:endParaRPr lang="en-GB"/>
          </a:p>
        </p:txBody>
      </p:sp>
    </p:spTree>
    <p:extLst>
      <p:ext uri="{BB962C8B-B14F-4D97-AF65-F5344CB8AC3E}">
        <p14:creationId xmlns:p14="http://schemas.microsoft.com/office/powerpoint/2010/main" val="190328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BCE8FD-6DEC-42AD-AC6D-BADF9D740389}" type="slidenum">
              <a:rPr lang="en-GB" smtClean="0"/>
              <a:t>1</a:t>
            </a:fld>
            <a:endParaRPr lang="en-GB"/>
          </a:p>
        </p:txBody>
      </p:sp>
    </p:spTree>
    <p:extLst>
      <p:ext uri="{BB962C8B-B14F-4D97-AF65-F5344CB8AC3E}">
        <p14:creationId xmlns:p14="http://schemas.microsoft.com/office/powerpoint/2010/main" val="320375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2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4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68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91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25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7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30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73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5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23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9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3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HctyEziLn5c?si=LY9JHMwMwpQIompK"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jJdhAsaDnbc?si=ixhekGMW8E2-p1D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BaTUwhq0-4" TargetMode="External"/><Relationship Id="rId2" Type="http://schemas.openxmlformats.org/officeDocument/2006/relationships/hyperlink" Target="https://youtu.be/jJdhAsaDnbc?si=ixhekGMW8E2-p1Dn"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88134" y="249519"/>
            <a:ext cx="4348688"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4CB5266E-4509-9CD3-E0EE-56530A79531D}"/>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1</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1</a:t>
            </a:r>
            <a:r>
              <a:rPr lang="en-GB" sz="2800" b="1" dirty="0">
                <a:effectLst/>
                <a:latin typeface="Arial" panose="020B0604020202020204" pitchFamily="34" charset="0"/>
                <a:ea typeface="Calibri" panose="020F0502020204030204" pitchFamily="34" charset="0"/>
              </a:rPr>
              <a:t>.12.25</a:t>
            </a:r>
            <a:endParaRPr lang="en-GB" sz="2800" dirty="0"/>
          </a:p>
        </p:txBody>
      </p:sp>
      <p:sp>
        <p:nvSpPr>
          <p:cNvPr id="7" name="TextBox 6">
            <a:extLst>
              <a:ext uri="{FF2B5EF4-FFF2-40B4-BE49-F238E27FC236}">
                <a16:creationId xmlns:a16="http://schemas.microsoft.com/office/drawing/2014/main" id="{5431FCDC-CEF9-BAF2-ED3E-4552CBFCE9B7}"/>
              </a:ext>
            </a:extLst>
          </p:cNvPr>
          <p:cNvSpPr txBox="1"/>
          <p:nvPr/>
        </p:nvSpPr>
        <p:spPr>
          <a:xfrm>
            <a:off x="178525" y="1414516"/>
            <a:ext cx="11834949" cy="4770537"/>
          </a:xfrm>
          <a:prstGeom prst="rect">
            <a:avLst/>
          </a:prstGeom>
          <a:noFill/>
        </p:spPr>
        <p:txBody>
          <a:bodyPr wrap="square">
            <a:spAutoFit/>
          </a:bodyPr>
          <a:lstStyle/>
          <a:p>
            <a:pPr algn="ctr"/>
            <a:r>
              <a:rPr lang="en-GB" sz="2400" b="1" dirty="0">
                <a:latin typeface="Arial Nova" panose="020B0504020202020204" pitchFamily="34" charset="0"/>
              </a:rPr>
              <a:t>This year – different tutorial reflections and prayers for Advent. </a:t>
            </a:r>
          </a:p>
          <a:p>
            <a:endParaRPr lang="en-GB" sz="2000" b="1" dirty="0">
              <a:latin typeface="Arial Nova" panose="020B0504020202020204" pitchFamily="34" charset="0"/>
            </a:endParaRPr>
          </a:p>
          <a:p>
            <a:r>
              <a:rPr lang="en-GB" sz="2200" b="1" dirty="0">
                <a:latin typeface="Arial Nova" panose="020B0504020202020204" pitchFamily="34" charset="0"/>
              </a:rPr>
              <a:t>We’re going to try using an Advent Calendar produced by the Diocese of Guildford. </a:t>
            </a:r>
          </a:p>
          <a:p>
            <a:endParaRPr lang="en-GB" sz="1000" b="1" dirty="0">
              <a:latin typeface="Arial Nova" panose="020B0504020202020204" pitchFamily="34" charset="0"/>
            </a:endParaRPr>
          </a:p>
          <a:p>
            <a:r>
              <a:rPr lang="en-GB" sz="2200" b="1" dirty="0">
                <a:latin typeface="Arial Nova" panose="020B0504020202020204" pitchFamily="34" charset="0"/>
              </a:rPr>
              <a:t>Their theme for Advent = </a:t>
            </a:r>
            <a:r>
              <a:rPr lang="en-GB" sz="2200" dirty="0">
                <a:latin typeface="Arial Nova" panose="020B0504020202020204" pitchFamily="34" charset="0"/>
              </a:rPr>
              <a:t>The Joy at the birth of Jesus, which is shared by Christians across the world. </a:t>
            </a:r>
          </a:p>
          <a:p>
            <a:endParaRPr lang="en-GB" sz="1000" dirty="0">
              <a:latin typeface="Arial Nova" panose="020B0504020202020204" pitchFamily="34" charset="0"/>
            </a:endParaRPr>
          </a:p>
          <a:p>
            <a:r>
              <a:rPr lang="en-GB" sz="2200" dirty="0">
                <a:latin typeface="Arial Nova" panose="020B0504020202020204" pitchFamily="34" charset="0"/>
              </a:rPr>
              <a:t>This online Calendar explores how Christians around the world tell this universal story in words and images, which ties in with our Worship Theme for 2025-26 of ‘Love your Neighbour.’</a:t>
            </a:r>
          </a:p>
          <a:p>
            <a:endParaRPr lang="en-GB" sz="1000" dirty="0">
              <a:latin typeface="Arial Nova" panose="020B0504020202020204" pitchFamily="34" charset="0"/>
            </a:endParaRPr>
          </a:p>
          <a:p>
            <a:r>
              <a:rPr lang="en-GB" sz="2200" dirty="0">
                <a:latin typeface="Arial Nova" panose="020B0504020202020204" pitchFamily="34" charset="0"/>
              </a:rPr>
              <a:t>Each session has a beautifully sensitive and joyfully cultural video retelling the Nativity, an image from the same part of the world, so you might wish to choose to focus on either or use both. </a:t>
            </a:r>
          </a:p>
          <a:p>
            <a:r>
              <a:rPr lang="en-GB" sz="2200" dirty="0">
                <a:latin typeface="Arial Nova" panose="020B0504020202020204" pitchFamily="34" charset="0"/>
              </a:rPr>
              <a:t>There are also some questions to consider that relate to the theme, picture and video. </a:t>
            </a:r>
          </a:p>
          <a:p>
            <a:endParaRPr lang="en-GB" sz="1000" dirty="0">
              <a:latin typeface="Arial Nova" panose="020B0504020202020204" pitchFamily="34" charset="0"/>
            </a:endParaRPr>
          </a:p>
          <a:p>
            <a:r>
              <a:rPr lang="en-GB" sz="2200" dirty="0">
                <a:latin typeface="Arial Nova" panose="020B0504020202020204" pitchFamily="34" charset="0"/>
              </a:rPr>
              <a:t>Hope you enjoy doing something different, Feliz Navidad!</a:t>
            </a:r>
          </a:p>
        </p:txBody>
      </p:sp>
    </p:spTree>
    <p:extLst>
      <p:ext uri="{BB962C8B-B14F-4D97-AF65-F5344CB8AC3E}">
        <p14:creationId xmlns:p14="http://schemas.microsoft.com/office/powerpoint/2010/main" val="3900496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C5A91-D1E8-DD32-3A49-87EB46753F9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0A3281C-8FDA-AC9D-2979-BB0D845BA071}"/>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D18B3123-7480-1155-5C9A-D245C5BABA91}"/>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A442F0B4-4F0A-9583-6779-332CC81BF710}"/>
              </a:ext>
            </a:extLst>
          </p:cNvPr>
          <p:cNvPicPr>
            <a:picLocks noChangeAspect="1"/>
          </p:cNvPicPr>
          <p:nvPr/>
        </p:nvPicPr>
        <p:blipFill>
          <a:blip r:embed="rId2"/>
          <a:stretch>
            <a:fillRect/>
          </a:stretch>
        </p:blipFill>
        <p:spPr>
          <a:xfrm>
            <a:off x="9729786" y="1162492"/>
            <a:ext cx="2200983" cy="1137796"/>
          </a:xfrm>
          <a:prstGeom prst="rect">
            <a:avLst/>
          </a:prstGeom>
        </p:spPr>
      </p:pic>
      <p:sp>
        <p:nvSpPr>
          <p:cNvPr id="6" name="TextBox 5">
            <a:extLst>
              <a:ext uri="{FF2B5EF4-FFF2-40B4-BE49-F238E27FC236}">
                <a16:creationId xmlns:a16="http://schemas.microsoft.com/office/drawing/2014/main" id="{D1C11BD2-C14E-1DAF-C6A1-E1351336F718}"/>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1</a:t>
            </a:r>
          </a:p>
        </p:txBody>
      </p:sp>
      <p:sp>
        <p:nvSpPr>
          <p:cNvPr id="4" name="TextBox 3">
            <a:extLst>
              <a:ext uri="{FF2B5EF4-FFF2-40B4-BE49-F238E27FC236}">
                <a16:creationId xmlns:a16="http://schemas.microsoft.com/office/drawing/2014/main" id="{E520F268-7A92-CC04-58EB-11D0B847F936}"/>
              </a:ext>
            </a:extLst>
          </p:cNvPr>
          <p:cNvSpPr txBox="1"/>
          <p:nvPr/>
        </p:nvSpPr>
        <p:spPr>
          <a:xfrm>
            <a:off x="2054032" y="1396948"/>
            <a:ext cx="7675755" cy="707886"/>
          </a:xfrm>
          <a:prstGeom prst="rect">
            <a:avLst/>
          </a:prstGeom>
          <a:noFill/>
        </p:spPr>
        <p:txBody>
          <a:bodyPr wrap="square">
            <a:spAutoFit/>
          </a:bodyPr>
          <a:lstStyle/>
          <a:p>
            <a:r>
              <a:rPr lang="en-GB" sz="2000" dirty="0">
                <a:latin typeface="Arial Nova" panose="020B0504020202020204" pitchFamily="34" charset="0"/>
                <a:hlinkClick r:id="rId3">
                  <a:extLst>
                    <a:ext uri="{A12FA001-AC4F-418D-AE19-62706E023703}">
                      <ahyp:hlinkClr xmlns:ahyp="http://schemas.microsoft.com/office/drawing/2018/hyperlinkcolor" val="tx"/>
                    </a:ext>
                  </a:extLst>
                </a:hlinkClick>
              </a:rPr>
              <a:t>Watch the video of </a:t>
            </a:r>
            <a:r>
              <a:rPr lang="en-GB" sz="2000" dirty="0">
                <a:latin typeface="Arial Nova" panose="020B0504020202020204" pitchFamily="34" charset="0"/>
              </a:rPr>
              <a:t>Masaka Kids Africana Dancing Christmas Time</a:t>
            </a:r>
            <a:endParaRPr lang="en-GB" sz="2000" dirty="0">
              <a:latin typeface="Arial Nova" panose="020B0504020202020204" pitchFamily="34" charset="0"/>
              <a:hlinkClick r:id="rId3"/>
            </a:endParaRPr>
          </a:p>
          <a:p>
            <a:r>
              <a:rPr lang="en-GB" sz="2000" dirty="0">
                <a:latin typeface="Arial Nova" panose="020B0504020202020204" pitchFamily="34" charset="0"/>
                <a:hlinkClick r:id="rId3"/>
              </a:rPr>
              <a:t>https://youtu.be/HctyEziLn5c?si=LY9JHMwMwpQIompK</a:t>
            </a:r>
            <a:r>
              <a:rPr lang="en-GB" sz="2000" dirty="0">
                <a:latin typeface="Arial Nova" panose="020B0504020202020204" pitchFamily="34" charset="0"/>
              </a:rPr>
              <a:t> </a:t>
            </a:r>
          </a:p>
        </p:txBody>
      </p:sp>
      <p:sp>
        <p:nvSpPr>
          <p:cNvPr id="10" name="TextBox 9">
            <a:extLst>
              <a:ext uri="{FF2B5EF4-FFF2-40B4-BE49-F238E27FC236}">
                <a16:creationId xmlns:a16="http://schemas.microsoft.com/office/drawing/2014/main" id="{3195C459-FD5A-E8FF-74AE-59FB081494A5}"/>
              </a:ext>
            </a:extLst>
          </p:cNvPr>
          <p:cNvSpPr txBox="1"/>
          <p:nvPr/>
        </p:nvSpPr>
        <p:spPr>
          <a:xfrm>
            <a:off x="0" y="2159860"/>
            <a:ext cx="12192000" cy="4101123"/>
          </a:xfrm>
          <a:prstGeom prst="rect">
            <a:avLst/>
          </a:prstGeom>
          <a:noFill/>
        </p:spPr>
        <p:txBody>
          <a:bodyPr wrap="square">
            <a:spAutoFit/>
          </a:bodyPr>
          <a:lstStyle/>
          <a:p>
            <a:r>
              <a:rPr lang="en-GB" sz="2400" b="1" dirty="0">
                <a:latin typeface="Arial Nova" panose="020B0504020202020204" pitchFamily="34" charset="0"/>
              </a:rPr>
              <a:t>Joy to the World! </a:t>
            </a:r>
          </a:p>
          <a:p>
            <a:r>
              <a:rPr lang="en-GB" sz="2400" dirty="0">
                <a:latin typeface="Arial Nova" panose="020B0504020202020204" pitchFamily="34" charset="0"/>
              </a:rPr>
              <a:t>When the angels visited the shepherds to tell them that Jesus had been born they said ‘Don’t be afraid, because I am bringing you some good news. It will be a joy to all the people.' Luke 2:10 </a:t>
            </a:r>
          </a:p>
          <a:p>
            <a:endParaRPr lang="en-GB" sz="1050" dirty="0">
              <a:latin typeface="Arial Nova" panose="020B0504020202020204" pitchFamily="34" charset="0"/>
            </a:endParaRPr>
          </a:p>
          <a:p>
            <a:r>
              <a:rPr lang="en-GB" sz="2400" dirty="0">
                <a:latin typeface="Arial Nova" panose="020B0504020202020204" pitchFamily="34" charset="0"/>
              </a:rPr>
              <a:t>Look carefully at the picture (Next slide)</a:t>
            </a:r>
          </a:p>
          <a:p>
            <a:r>
              <a:rPr lang="en-GB" sz="2400" dirty="0">
                <a:latin typeface="Arial Nova" panose="020B0504020202020204" pitchFamily="34" charset="0"/>
              </a:rPr>
              <a:t>• How similar is this version of the Nativity to other images you have seen? </a:t>
            </a:r>
          </a:p>
          <a:p>
            <a:r>
              <a:rPr lang="en-GB" sz="2400" dirty="0">
                <a:latin typeface="Arial Nova" panose="020B0504020202020204" pitchFamily="34" charset="0"/>
              </a:rPr>
              <a:t>• What surprises you – or which sections do you have questions about? </a:t>
            </a:r>
          </a:p>
          <a:p>
            <a:r>
              <a:rPr lang="en-GB" sz="2400" dirty="0">
                <a:latin typeface="Arial Nova" panose="020B0504020202020204" pitchFamily="34" charset="0"/>
              </a:rPr>
              <a:t>• What would you want to ask the artist who created this piece of art? </a:t>
            </a:r>
          </a:p>
          <a:p>
            <a:endParaRPr lang="en-GB" sz="1000" dirty="0">
              <a:latin typeface="Arial Nova" panose="020B0504020202020204" pitchFamily="34" charset="0"/>
            </a:endParaRPr>
          </a:p>
          <a:p>
            <a:r>
              <a:rPr lang="en-GB" sz="2400" dirty="0">
                <a:latin typeface="Arial Nova" panose="020B0504020202020204" pitchFamily="34" charset="0"/>
              </a:rPr>
              <a:t>As you watch the video together, how do these Ugandan children express their joy at the good news of the birth of Jesus?</a:t>
            </a:r>
          </a:p>
        </p:txBody>
      </p:sp>
      <p:sp>
        <p:nvSpPr>
          <p:cNvPr id="7" name="TextBox 6">
            <a:extLst>
              <a:ext uri="{FF2B5EF4-FFF2-40B4-BE49-F238E27FC236}">
                <a16:creationId xmlns:a16="http://schemas.microsoft.com/office/drawing/2014/main" id="{9EC883A9-5CAB-BD2E-FFF8-E6AC2535D7CC}"/>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1</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1</a:t>
            </a:r>
            <a:r>
              <a:rPr lang="en-GB" sz="2800" b="1" dirty="0">
                <a:effectLst/>
                <a:latin typeface="Arial" panose="020B0604020202020204" pitchFamily="34" charset="0"/>
                <a:ea typeface="Calibri" panose="020F0502020204030204" pitchFamily="34" charset="0"/>
              </a:rPr>
              <a:t>.12.25</a:t>
            </a:r>
            <a:endParaRPr lang="en-GB" sz="2800" dirty="0"/>
          </a:p>
        </p:txBody>
      </p:sp>
    </p:spTree>
    <p:extLst>
      <p:ext uri="{BB962C8B-B14F-4D97-AF65-F5344CB8AC3E}">
        <p14:creationId xmlns:p14="http://schemas.microsoft.com/office/powerpoint/2010/main" val="279845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349C8-B547-9A51-F7B3-A1B77AF5F6A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C24E32D-5985-DE85-4DDA-ED48E35D5F1B}"/>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114F2A1B-A2A6-9F17-ABD1-51AEA80857C5}"/>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9A32DFD-0186-E61F-3F9F-1EA6DB04FA0D}"/>
              </a:ext>
            </a:extLst>
          </p:cNvPr>
          <p:cNvPicPr>
            <a:picLocks noChangeAspect="1"/>
          </p:cNvPicPr>
          <p:nvPr/>
        </p:nvPicPr>
        <p:blipFill>
          <a:blip r:embed="rId2"/>
          <a:stretch>
            <a:fillRect/>
          </a:stretch>
        </p:blipFill>
        <p:spPr>
          <a:xfrm>
            <a:off x="1600200" y="1528816"/>
            <a:ext cx="8991600" cy="4648200"/>
          </a:xfrm>
          <a:prstGeom prst="rect">
            <a:avLst/>
          </a:prstGeom>
        </p:spPr>
      </p:pic>
      <p:sp>
        <p:nvSpPr>
          <p:cNvPr id="6" name="TextBox 5">
            <a:extLst>
              <a:ext uri="{FF2B5EF4-FFF2-40B4-BE49-F238E27FC236}">
                <a16:creationId xmlns:a16="http://schemas.microsoft.com/office/drawing/2014/main" id="{99119472-0C4E-A79D-7F31-4115C518BF47}"/>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1</a:t>
            </a:r>
          </a:p>
        </p:txBody>
      </p:sp>
      <p:sp>
        <p:nvSpPr>
          <p:cNvPr id="2" name="TextBox 1">
            <a:extLst>
              <a:ext uri="{FF2B5EF4-FFF2-40B4-BE49-F238E27FC236}">
                <a16:creationId xmlns:a16="http://schemas.microsoft.com/office/drawing/2014/main" id="{B5B7BBC0-A28A-9EC1-55EF-14E64271C484}"/>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1</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1</a:t>
            </a:r>
            <a:r>
              <a:rPr lang="en-GB" sz="2800" b="1" dirty="0">
                <a:effectLst/>
                <a:latin typeface="Arial" panose="020B0604020202020204" pitchFamily="34" charset="0"/>
                <a:ea typeface="Calibri" panose="020F0502020204030204" pitchFamily="34" charset="0"/>
              </a:rPr>
              <a:t>.12.25</a:t>
            </a:r>
            <a:endParaRPr lang="en-GB" sz="2800" dirty="0"/>
          </a:p>
        </p:txBody>
      </p:sp>
    </p:spTree>
    <p:extLst>
      <p:ext uri="{BB962C8B-B14F-4D97-AF65-F5344CB8AC3E}">
        <p14:creationId xmlns:p14="http://schemas.microsoft.com/office/powerpoint/2010/main" val="218910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7E986-E1C6-4E73-0535-D9446D84F11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71ED107-8E0E-5181-E1E0-6BE864AA4700}"/>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F4EEAD03-881A-B382-DD4F-7A985D4C4ADA}"/>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9848BA47-6E8B-2914-1A1B-76F7B64C379F}"/>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2</a:t>
            </a:r>
          </a:p>
        </p:txBody>
      </p:sp>
      <p:sp>
        <p:nvSpPr>
          <p:cNvPr id="4" name="TextBox 3">
            <a:extLst>
              <a:ext uri="{FF2B5EF4-FFF2-40B4-BE49-F238E27FC236}">
                <a16:creationId xmlns:a16="http://schemas.microsoft.com/office/drawing/2014/main" id="{C6264F29-B61D-99AA-16B8-888F894DE089}"/>
              </a:ext>
            </a:extLst>
          </p:cNvPr>
          <p:cNvSpPr txBox="1"/>
          <p:nvPr/>
        </p:nvSpPr>
        <p:spPr>
          <a:xfrm>
            <a:off x="2054033" y="1396948"/>
            <a:ext cx="6615530" cy="707886"/>
          </a:xfrm>
          <a:prstGeom prst="rect">
            <a:avLst/>
          </a:prstGeom>
          <a:noFill/>
        </p:spPr>
        <p:txBody>
          <a:bodyPr wrap="square">
            <a:spAutoFit/>
          </a:bodyPr>
          <a:lstStyle/>
          <a:p>
            <a:r>
              <a:rPr lang="en-GB" sz="2000" dirty="0">
                <a:latin typeface="Arial Nova" panose="020B0504020202020204" pitchFamily="34" charset="0"/>
              </a:rPr>
              <a:t>Watch the Compassion Indonesian Nativity</a:t>
            </a:r>
            <a:endParaRPr lang="en-GB" sz="2000" dirty="0">
              <a:latin typeface="Arial Nova" panose="020B0504020202020204" pitchFamily="34" charset="0"/>
              <a:hlinkClick r:id="rId2"/>
            </a:endParaRPr>
          </a:p>
          <a:p>
            <a:r>
              <a:rPr lang="en-GB" sz="2000" dirty="0">
                <a:latin typeface="Arial Nova" panose="020B0504020202020204" pitchFamily="34" charset="0"/>
                <a:hlinkClick r:id="rId2"/>
              </a:rPr>
              <a:t>https://youtu.be/jJdhAsaDnbc?si=ixhekGMW8E2-p1Dn</a:t>
            </a:r>
            <a:r>
              <a:rPr lang="en-GB" sz="2000" dirty="0">
                <a:latin typeface="Arial Nova" panose="020B0504020202020204" pitchFamily="34" charset="0"/>
              </a:rPr>
              <a:t> </a:t>
            </a:r>
          </a:p>
        </p:txBody>
      </p:sp>
      <p:sp>
        <p:nvSpPr>
          <p:cNvPr id="10" name="TextBox 9">
            <a:extLst>
              <a:ext uri="{FF2B5EF4-FFF2-40B4-BE49-F238E27FC236}">
                <a16:creationId xmlns:a16="http://schemas.microsoft.com/office/drawing/2014/main" id="{E7C4BB21-B599-8035-225E-B24D10AB30FF}"/>
              </a:ext>
            </a:extLst>
          </p:cNvPr>
          <p:cNvSpPr txBox="1"/>
          <p:nvPr/>
        </p:nvSpPr>
        <p:spPr>
          <a:xfrm>
            <a:off x="285750" y="2611228"/>
            <a:ext cx="12192000" cy="3046988"/>
          </a:xfrm>
          <a:prstGeom prst="rect">
            <a:avLst/>
          </a:prstGeom>
          <a:noFill/>
        </p:spPr>
        <p:txBody>
          <a:bodyPr wrap="square">
            <a:spAutoFit/>
          </a:bodyPr>
          <a:lstStyle/>
          <a:p>
            <a:r>
              <a:rPr lang="en-GB" sz="2400" b="1" dirty="0"/>
              <a:t>Watch the video together, retold by children in </a:t>
            </a:r>
            <a:r>
              <a:rPr lang="en-GB" sz="2400" b="1" dirty="0" err="1"/>
              <a:t>Nias</a:t>
            </a:r>
            <a:r>
              <a:rPr lang="en-GB" sz="2400" b="1" dirty="0"/>
              <a:t>, Indonesia </a:t>
            </a:r>
          </a:p>
          <a:p>
            <a:endParaRPr lang="en-GB" sz="2400" b="1" dirty="0"/>
          </a:p>
          <a:p>
            <a:pPr marL="342900" indent="-342900">
              <a:buFont typeface="Arial" panose="020B0604020202020204" pitchFamily="34" charset="0"/>
              <a:buChar char="•"/>
            </a:pPr>
            <a:r>
              <a:rPr lang="en-GB" sz="2400" dirty="0"/>
              <a:t>How well do you think this cultural retelling captures the joy of the Christmas story?</a:t>
            </a:r>
          </a:p>
          <a:p>
            <a:pPr marL="342900" indent="-342900">
              <a:buFont typeface="Arial" panose="020B0604020202020204" pitchFamily="34" charset="0"/>
              <a:buChar char="•"/>
            </a:pPr>
            <a:r>
              <a:rPr lang="en-GB" sz="2400" dirty="0"/>
              <a:t>How does this retelling demonstrate Christian belief in ‘Immanuel – God with us’? </a:t>
            </a:r>
          </a:p>
          <a:p>
            <a:pPr marL="342900" indent="-342900">
              <a:buFont typeface="Arial" panose="020B0604020202020204" pitchFamily="34" charset="0"/>
              <a:buChar char="•"/>
            </a:pPr>
            <a:r>
              <a:rPr lang="en-GB" sz="2400" dirty="0"/>
              <a:t>What’s the same in the Biblical narrative, and what’s different – and why? </a:t>
            </a:r>
          </a:p>
          <a:p>
            <a:pPr marL="342900" indent="-342900">
              <a:buFont typeface="Arial" panose="020B0604020202020204" pitchFamily="34" charset="0"/>
              <a:buChar char="•"/>
            </a:pPr>
            <a:r>
              <a:rPr lang="en-GB" sz="2400" dirty="0"/>
              <a:t>Do you think the differences matter? </a:t>
            </a:r>
          </a:p>
          <a:p>
            <a:endParaRPr lang="en-GB" sz="2400" dirty="0"/>
          </a:p>
          <a:p>
            <a:pPr marL="342900" indent="-342900">
              <a:buFont typeface="Arial" panose="020B0604020202020204" pitchFamily="34" charset="0"/>
              <a:buChar char="•"/>
            </a:pPr>
            <a:r>
              <a:rPr lang="en-GB" sz="2400" dirty="0"/>
              <a:t>Now look at the image – What connections can you find with the video?</a:t>
            </a:r>
            <a:endParaRPr lang="en-GB" sz="2400" dirty="0">
              <a:latin typeface="Arial Nova" panose="020B0504020202020204" pitchFamily="34" charset="0"/>
            </a:endParaRPr>
          </a:p>
        </p:txBody>
      </p:sp>
      <p:pic>
        <p:nvPicPr>
          <p:cNvPr id="2" name="Picture 1">
            <a:extLst>
              <a:ext uri="{FF2B5EF4-FFF2-40B4-BE49-F238E27FC236}">
                <a16:creationId xmlns:a16="http://schemas.microsoft.com/office/drawing/2014/main" id="{E55F60D2-0FCB-37F9-BA7D-BAC920890880}"/>
              </a:ext>
            </a:extLst>
          </p:cNvPr>
          <p:cNvPicPr>
            <a:picLocks noChangeAspect="1"/>
          </p:cNvPicPr>
          <p:nvPr/>
        </p:nvPicPr>
        <p:blipFill>
          <a:blip r:embed="rId3"/>
          <a:stretch>
            <a:fillRect/>
          </a:stretch>
        </p:blipFill>
        <p:spPr>
          <a:xfrm>
            <a:off x="9455198" y="1088445"/>
            <a:ext cx="2378070" cy="1940505"/>
          </a:xfrm>
          <a:prstGeom prst="rect">
            <a:avLst/>
          </a:prstGeom>
        </p:spPr>
      </p:pic>
      <p:sp>
        <p:nvSpPr>
          <p:cNvPr id="5" name="TextBox 4">
            <a:extLst>
              <a:ext uri="{FF2B5EF4-FFF2-40B4-BE49-F238E27FC236}">
                <a16:creationId xmlns:a16="http://schemas.microsoft.com/office/drawing/2014/main" id="{152250FC-E63E-A001-B5A2-C42ABBB86728}"/>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1</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1</a:t>
            </a:r>
            <a:r>
              <a:rPr lang="en-GB" sz="2800" b="1" dirty="0">
                <a:effectLst/>
                <a:latin typeface="Arial" panose="020B0604020202020204" pitchFamily="34" charset="0"/>
                <a:ea typeface="Calibri" panose="020F0502020204030204" pitchFamily="34" charset="0"/>
              </a:rPr>
              <a:t>.12.25</a:t>
            </a:r>
            <a:endParaRPr lang="en-GB" sz="2800" dirty="0"/>
          </a:p>
        </p:txBody>
      </p:sp>
    </p:spTree>
    <p:extLst>
      <p:ext uri="{BB962C8B-B14F-4D97-AF65-F5344CB8AC3E}">
        <p14:creationId xmlns:p14="http://schemas.microsoft.com/office/powerpoint/2010/main" val="1458247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06DA5-7261-758A-C770-9D45CE24844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88F5E27-FC2F-D4F1-0101-4BB77CE2B444}"/>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F365A027-899D-412C-1BFD-313A4A06400E}"/>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C75A32DA-1F33-6A2A-0031-8154B6545F15}"/>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2</a:t>
            </a:r>
          </a:p>
        </p:txBody>
      </p:sp>
      <p:pic>
        <p:nvPicPr>
          <p:cNvPr id="4" name="Picture 3">
            <a:extLst>
              <a:ext uri="{FF2B5EF4-FFF2-40B4-BE49-F238E27FC236}">
                <a16:creationId xmlns:a16="http://schemas.microsoft.com/office/drawing/2014/main" id="{E7D165EF-8867-C317-CE1A-F59716DB3925}"/>
              </a:ext>
            </a:extLst>
          </p:cNvPr>
          <p:cNvPicPr>
            <a:picLocks noChangeAspect="1"/>
          </p:cNvPicPr>
          <p:nvPr/>
        </p:nvPicPr>
        <p:blipFill>
          <a:blip r:embed="rId2"/>
          <a:stretch>
            <a:fillRect/>
          </a:stretch>
        </p:blipFill>
        <p:spPr>
          <a:xfrm>
            <a:off x="2783632" y="1414516"/>
            <a:ext cx="5953125" cy="4857750"/>
          </a:xfrm>
          <a:prstGeom prst="rect">
            <a:avLst/>
          </a:prstGeom>
        </p:spPr>
      </p:pic>
      <p:sp>
        <p:nvSpPr>
          <p:cNvPr id="2" name="TextBox 1">
            <a:extLst>
              <a:ext uri="{FF2B5EF4-FFF2-40B4-BE49-F238E27FC236}">
                <a16:creationId xmlns:a16="http://schemas.microsoft.com/office/drawing/2014/main" id="{6686BDAD-185D-148B-6F98-CC6C21D5E226}"/>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1</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1</a:t>
            </a:r>
            <a:r>
              <a:rPr lang="en-GB" sz="2800" b="1" dirty="0">
                <a:effectLst/>
                <a:latin typeface="Arial" panose="020B0604020202020204" pitchFamily="34" charset="0"/>
                <a:ea typeface="Calibri" panose="020F0502020204030204" pitchFamily="34" charset="0"/>
              </a:rPr>
              <a:t>.12.25</a:t>
            </a:r>
            <a:endParaRPr lang="en-GB" sz="2800" dirty="0"/>
          </a:p>
        </p:txBody>
      </p:sp>
    </p:spTree>
    <p:extLst>
      <p:ext uri="{BB962C8B-B14F-4D97-AF65-F5344CB8AC3E}">
        <p14:creationId xmlns:p14="http://schemas.microsoft.com/office/powerpoint/2010/main" val="305694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7BA7-D351-C269-EAD8-F9BF92DA2DB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2EED38D-575A-DD7E-3FF0-BE949BEA8EC9}"/>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DC020681-53A8-476A-FD85-B0D2776EEAC2}"/>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DB5E03B-4DD7-2C54-C338-995339A1A639}"/>
              </a:ext>
            </a:extLst>
          </p:cNvPr>
          <p:cNvSpPr txBox="1"/>
          <p:nvPr/>
        </p:nvSpPr>
        <p:spPr>
          <a:xfrm>
            <a:off x="285750" y="1657350"/>
            <a:ext cx="991618" cy="461665"/>
          </a:xfrm>
          <a:prstGeom prst="rect">
            <a:avLst/>
          </a:prstGeom>
          <a:noFill/>
        </p:spPr>
        <p:txBody>
          <a:bodyPr wrap="none" rtlCol="0">
            <a:spAutoFit/>
          </a:bodyPr>
          <a:lstStyle/>
          <a:p>
            <a:r>
              <a:rPr lang="en-GB" sz="2400" b="1" dirty="0">
                <a:latin typeface="Arial Nova" panose="020B0504020202020204" pitchFamily="34" charset="0"/>
              </a:rPr>
              <a:t>Day 3</a:t>
            </a:r>
          </a:p>
        </p:txBody>
      </p:sp>
      <p:sp>
        <p:nvSpPr>
          <p:cNvPr id="4" name="TextBox 3">
            <a:extLst>
              <a:ext uri="{FF2B5EF4-FFF2-40B4-BE49-F238E27FC236}">
                <a16:creationId xmlns:a16="http://schemas.microsoft.com/office/drawing/2014/main" id="{2431E3D2-E948-0663-F996-B9BAF7408A91}"/>
              </a:ext>
            </a:extLst>
          </p:cNvPr>
          <p:cNvSpPr txBox="1"/>
          <p:nvPr/>
        </p:nvSpPr>
        <p:spPr>
          <a:xfrm>
            <a:off x="2139757" y="1665527"/>
            <a:ext cx="7218555" cy="707886"/>
          </a:xfrm>
          <a:prstGeom prst="rect">
            <a:avLst/>
          </a:prstGeom>
          <a:noFill/>
        </p:spPr>
        <p:txBody>
          <a:bodyPr wrap="square">
            <a:spAutoFit/>
          </a:bodyPr>
          <a:lstStyle/>
          <a:p>
            <a:r>
              <a:rPr lang="en-GB" sz="2000" dirty="0">
                <a:latin typeface="Arial Nova" panose="020B0504020202020204" pitchFamily="34" charset="0"/>
              </a:rPr>
              <a:t>Watch the Nativity as told by young people in New Zealand</a:t>
            </a:r>
            <a:endParaRPr lang="en-GB" sz="2000" dirty="0">
              <a:latin typeface="Arial Nova" panose="020B0504020202020204" pitchFamily="34" charset="0"/>
              <a:hlinkClick r:id="rId2"/>
            </a:endParaRPr>
          </a:p>
          <a:p>
            <a:r>
              <a:rPr lang="en-GB" sz="2000" dirty="0">
                <a:latin typeface="Arial Nova" panose="020B0504020202020204" pitchFamily="34" charset="0"/>
                <a:hlinkClick r:id="rId3"/>
              </a:rPr>
              <a:t>https://www.youtube.com/watch?v=kBaTUwhq0-4</a:t>
            </a:r>
            <a:r>
              <a:rPr lang="en-GB" sz="2000" dirty="0">
                <a:latin typeface="Arial Nova" panose="020B0504020202020204" pitchFamily="34" charset="0"/>
              </a:rPr>
              <a:t> </a:t>
            </a:r>
          </a:p>
        </p:txBody>
      </p:sp>
      <p:sp>
        <p:nvSpPr>
          <p:cNvPr id="10" name="TextBox 9">
            <a:extLst>
              <a:ext uri="{FF2B5EF4-FFF2-40B4-BE49-F238E27FC236}">
                <a16:creationId xmlns:a16="http://schemas.microsoft.com/office/drawing/2014/main" id="{BF40034A-165B-D4C1-65AE-5981AEE7DCD8}"/>
              </a:ext>
            </a:extLst>
          </p:cNvPr>
          <p:cNvSpPr txBox="1"/>
          <p:nvPr/>
        </p:nvSpPr>
        <p:spPr>
          <a:xfrm>
            <a:off x="185737" y="3181326"/>
            <a:ext cx="11387138" cy="2308324"/>
          </a:xfrm>
          <a:prstGeom prst="rect">
            <a:avLst/>
          </a:prstGeom>
          <a:noFill/>
        </p:spPr>
        <p:txBody>
          <a:bodyPr wrap="square">
            <a:spAutoFit/>
          </a:bodyPr>
          <a:lstStyle/>
          <a:p>
            <a:r>
              <a:rPr lang="en-GB" sz="2400" b="1" dirty="0"/>
              <a:t>New Zealand </a:t>
            </a:r>
          </a:p>
          <a:p>
            <a:r>
              <a:rPr lang="en-GB" sz="2400" dirty="0"/>
              <a:t>Look at the image on the next slide, showing Mary wearing a traditional Māori necklace called a heitiki. </a:t>
            </a:r>
          </a:p>
          <a:p>
            <a:pPr marL="342900" indent="-342900">
              <a:buFont typeface="Arial" panose="020B0604020202020204" pitchFamily="34" charset="0"/>
              <a:buChar char="•"/>
            </a:pPr>
            <a:r>
              <a:rPr lang="en-GB" sz="2400" dirty="0"/>
              <a:t>What surprises you about this image of Mary and Jesus?</a:t>
            </a:r>
          </a:p>
          <a:p>
            <a:pPr marL="342900" indent="-342900">
              <a:buFont typeface="Arial" panose="020B0604020202020204" pitchFamily="34" charset="0"/>
              <a:buChar char="•"/>
            </a:pPr>
            <a:r>
              <a:rPr lang="en-GB" sz="2400" dirty="0"/>
              <a:t>What else can you see in this image that might connect with Māori traditions? </a:t>
            </a:r>
          </a:p>
          <a:p>
            <a:pPr marL="342900" indent="-342900">
              <a:buFont typeface="Arial" panose="020B0604020202020204" pitchFamily="34" charset="0"/>
              <a:buChar char="•"/>
            </a:pPr>
            <a:r>
              <a:rPr lang="en-GB" sz="2400" dirty="0"/>
              <a:t>How does this image demonstrate Christian belief in ‘Immanuel – God with us’? </a:t>
            </a:r>
            <a:endParaRPr lang="en-GB" sz="2400" dirty="0">
              <a:latin typeface="Arial Nova" panose="020B0504020202020204" pitchFamily="34" charset="0"/>
            </a:endParaRPr>
          </a:p>
        </p:txBody>
      </p:sp>
      <p:pic>
        <p:nvPicPr>
          <p:cNvPr id="5" name="Picture 4">
            <a:extLst>
              <a:ext uri="{FF2B5EF4-FFF2-40B4-BE49-F238E27FC236}">
                <a16:creationId xmlns:a16="http://schemas.microsoft.com/office/drawing/2014/main" id="{5972431D-58FE-F352-D5EA-06E04C19D4A8}"/>
              </a:ext>
            </a:extLst>
          </p:cNvPr>
          <p:cNvPicPr>
            <a:picLocks noChangeAspect="1"/>
          </p:cNvPicPr>
          <p:nvPr/>
        </p:nvPicPr>
        <p:blipFill>
          <a:blip r:embed="rId4"/>
          <a:stretch>
            <a:fillRect/>
          </a:stretch>
        </p:blipFill>
        <p:spPr>
          <a:xfrm>
            <a:off x="9358312" y="1357510"/>
            <a:ext cx="1614488" cy="2164882"/>
          </a:xfrm>
          <a:prstGeom prst="rect">
            <a:avLst/>
          </a:prstGeom>
        </p:spPr>
      </p:pic>
      <p:sp>
        <p:nvSpPr>
          <p:cNvPr id="2" name="TextBox 1">
            <a:extLst>
              <a:ext uri="{FF2B5EF4-FFF2-40B4-BE49-F238E27FC236}">
                <a16:creationId xmlns:a16="http://schemas.microsoft.com/office/drawing/2014/main" id="{B5D6CA1D-2F2A-9DBE-4E49-5F33E85C75AB}"/>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1</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1</a:t>
            </a:r>
            <a:r>
              <a:rPr lang="en-GB" sz="2800" b="1" dirty="0">
                <a:effectLst/>
                <a:latin typeface="Arial" panose="020B0604020202020204" pitchFamily="34" charset="0"/>
                <a:ea typeface="Calibri" panose="020F0502020204030204" pitchFamily="34" charset="0"/>
              </a:rPr>
              <a:t>.12.25</a:t>
            </a:r>
            <a:endParaRPr lang="en-GB" sz="2800" dirty="0"/>
          </a:p>
        </p:txBody>
      </p:sp>
    </p:spTree>
    <p:extLst>
      <p:ext uri="{BB962C8B-B14F-4D97-AF65-F5344CB8AC3E}">
        <p14:creationId xmlns:p14="http://schemas.microsoft.com/office/powerpoint/2010/main" val="2837075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D1F97-365F-4D96-D337-E9D68657E5D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955D178-8214-393D-92CF-EDCBFA65F991}"/>
              </a:ext>
            </a:extLst>
          </p:cNvPr>
          <p:cNvSpPr/>
          <p:nvPr/>
        </p:nvSpPr>
        <p:spPr>
          <a:xfrm>
            <a:off x="2783632" y="-99392"/>
            <a:ext cx="5184576"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St. Michael’s CE High School</a:t>
            </a:r>
            <a:br>
              <a:rPr kumimoji="0" lang="en-GB" sz="2600" b="1" i="0" u="none" strike="noStrike" kern="1200" cap="none" spc="0" normalizeH="0" baseline="0" noProof="0" dirty="0">
                <a:ln>
                  <a:noFill/>
                </a:ln>
                <a:solidFill>
                  <a:prstClr val="black"/>
                </a:solidFill>
                <a:effectLst/>
                <a:uLnTx/>
                <a:uFillTx/>
                <a:latin typeface="Calibri"/>
                <a:ea typeface="+mn-ea"/>
                <a:cs typeface="+mn-cs"/>
              </a:rPr>
            </a:br>
            <a:r>
              <a:rPr kumimoji="0" lang="en-GB" sz="2400" b="1" i="0" u="none" strike="noStrike" kern="1200" cap="none" spc="0" normalizeH="0" baseline="0" noProof="0" dirty="0">
                <a:ln>
                  <a:noFill/>
                </a:ln>
                <a:solidFill>
                  <a:srgbClr val="8A0D43"/>
                </a:solidFill>
                <a:effectLst/>
                <a:uLnTx/>
                <a:uFillTx/>
                <a:latin typeface="FFJustlefthand" pitchFamily="50" charset="0"/>
                <a:ea typeface="+mn-ea"/>
                <a:cs typeface="+mn-cs"/>
              </a:rPr>
              <a:t>A Church of England Academy</a:t>
            </a:r>
            <a:endParaRPr kumimoji="0" lang="en-GB" sz="30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7E841C65-69CB-FBDB-0C05-445D0F80613D}"/>
              </a:ext>
            </a:extLst>
          </p:cNvPr>
          <p:cNvSpPr/>
          <p:nvPr/>
        </p:nvSpPr>
        <p:spPr>
          <a:xfrm>
            <a:off x="1487489" y="4797153"/>
            <a:ext cx="91887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3600" b="0"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3B0F5C8C-95D6-CA1E-C93C-9A28EA1293D9}"/>
              </a:ext>
            </a:extLst>
          </p:cNvPr>
          <p:cNvSpPr txBox="1"/>
          <p:nvPr/>
        </p:nvSpPr>
        <p:spPr>
          <a:xfrm>
            <a:off x="314325" y="1585913"/>
            <a:ext cx="991618" cy="461665"/>
          </a:xfrm>
          <a:prstGeom prst="rect">
            <a:avLst/>
          </a:prstGeom>
          <a:noFill/>
        </p:spPr>
        <p:txBody>
          <a:bodyPr wrap="none" rtlCol="0">
            <a:spAutoFit/>
          </a:bodyPr>
          <a:lstStyle/>
          <a:p>
            <a:r>
              <a:rPr lang="en-GB" sz="2400" b="1" dirty="0">
                <a:latin typeface="Arial Nova" panose="020B0504020202020204" pitchFamily="34" charset="0"/>
              </a:rPr>
              <a:t>Day 3</a:t>
            </a:r>
          </a:p>
        </p:txBody>
      </p:sp>
      <p:pic>
        <p:nvPicPr>
          <p:cNvPr id="2" name="Picture 1">
            <a:extLst>
              <a:ext uri="{FF2B5EF4-FFF2-40B4-BE49-F238E27FC236}">
                <a16:creationId xmlns:a16="http://schemas.microsoft.com/office/drawing/2014/main" id="{69EB5F01-6BBF-1E71-D28A-E80E6B1CCBFD}"/>
              </a:ext>
            </a:extLst>
          </p:cNvPr>
          <p:cNvPicPr>
            <a:picLocks noChangeAspect="1"/>
          </p:cNvPicPr>
          <p:nvPr/>
        </p:nvPicPr>
        <p:blipFill>
          <a:blip r:embed="rId2"/>
          <a:stretch>
            <a:fillRect/>
          </a:stretch>
        </p:blipFill>
        <p:spPr>
          <a:xfrm>
            <a:off x="3929063" y="1295910"/>
            <a:ext cx="3757612" cy="5038944"/>
          </a:xfrm>
          <a:prstGeom prst="rect">
            <a:avLst/>
          </a:prstGeom>
        </p:spPr>
      </p:pic>
      <p:sp>
        <p:nvSpPr>
          <p:cNvPr id="4" name="TextBox 3">
            <a:extLst>
              <a:ext uri="{FF2B5EF4-FFF2-40B4-BE49-F238E27FC236}">
                <a16:creationId xmlns:a16="http://schemas.microsoft.com/office/drawing/2014/main" id="{63010828-14B7-13E9-332D-F65B685E93A8}"/>
              </a:ext>
            </a:extLst>
          </p:cNvPr>
          <p:cNvSpPr txBox="1"/>
          <p:nvPr/>
        </p:nvSpPr>
        <p:spPr>
          <a:xfrm>
            <a:off x="8355483" y="134338"/>
            <a:ext cx="2423679" cy="954107"/>
          </a:xfrm>
          <a:prstGeom prst="rect">
            <a:avLst/>
          </a:prstGeom>
          <a:noFill/>
        </p:spPr>
        <p:txBody>
          <a:bodyPr wrap="square">
            <a:spAutoFit/>
          </a:bodyPr>
          <a:lstStyle/>
          <a:p>
            <a:pPr algn="ctr"/>
            <a:r>
              <a:rPr lang="en-GB" sz="2800" b="1" dirty="0">
                <a:latin typeface="Arial" panose="020B0604020202020204" pitchFamily="34" charset="0"/>
                <a:ea typeface="Calibri" panose="020F0502020204030204" pitchFamily="34" charset="0"/>
              </a:rPr>
              <a:t>Advent 1</a:t>
            </a:r>
          </a:p>
          <a:p>
            <a:pPr algn="ctr"/>
            <a:r>
              <a:rPr lang="en-GB" sz="2800" b="1" dirty="0" err="1">
                <a:effectLst/>
                <a:latin typeface="Arial" panose="020B0604020202020204" pitchFamily="34" charset="0"/>
                <a:ea typeface="Calibri" panose="020F0502020204030204" pitchFamily="34" charset="0"/>
              </a:rPr>
              <a:t>wb</a:t>
            </a:r>
            <a:r>
              <a:rPr lang="en-GB" sz="2800" b="1" dirty="0">
                <a:effectLst/>
                <a:latin typeface="Arial" panose="020B0604020202020204" pitchFamily="34" charset="0"/>
                <a:ea typeface="Calibri" panose="020F0502020204030204" pitchFamily="34" charset="0"/>
              </a:rPr>
              <a:t>: </a:t>
            </a:r>
            <a:r>
              <a:rPr lang="en-GB" sz="2800" b="1" dirty="0">
                <a:latin typeface="Arial" panose="020B0604020202020204" pitchFamily="34" charset="0"/>
                <a:ea typeface="Calibri" panose="020F0502020204030204" pitchFamily="34" charset="0"/>
              </a:rPr>
              <a:t>1</a:t>
            </a:r>
            <a:r>
              <a:rPr lang="en-GB" sz="2800" b="1" dirty="0">
                <a:effectLst/>
                <a:latin typeface="Arial" panose="020B0604020202020204" pitchFamily="34" charset="0"/>
                <a:ea typeface="Calibri" panose="020F0502020204030204" pitchFamily="34" charset="0"/>
              </a:rPr>
              <a:t>.12.25</a:t>
            </a:r>
            <a:endParaRPr lang="en-GB" sz="2800" dirty="0"/>
          </a:p>
        </p:txBody>
      </p:sp>
    </p:spTree>
    <p:extLst>
      <p:ext uri="{BB962C8B-B14F-4D97-AF65-F5344CB8AC3E}">
        <p14:creationId xmlns:p14="http://schemas.microsoft.com/office/powerpoint/2010/main" val="2515834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622</Words>
  <Application>Microsoft Office PowerPoint</Application>
  <PresentationFormat>Widescreen</PresentationFormat>
  <Paragraphs>75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S Corner</dc:creator>
  <cp:lastModifiedBy>Mr S Corner</cp:lastModifiedBy>
  <cp:revision>23</cp:revision>
  <dcterms:created xsi:type="dcterms:W3CDTF">2025-05-14T09:40:08Z</dcterms:created>
  <dcterms:modified xsi:type="dcterms:W3CDTF">2025-12-01T13:24:35Z</dcterms:modified>
</cp:coreProperties>
</file>